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0" r:id="rId1"/>
    <p:sldMasterId id="2147483724" r:id="rId2"/>
  </p:sldMasterIdLst>
  <p:notesMasterIdLst>
    <p:notesMasterId r:id="rId23"/>
  </p:notesMasterIdLst>
  <p:sldIdLst>
    <p:sldId id="368" r:id="rId3"/>
    <p:sldId id="402" r:id="rId4"/>
    <p:sldId id="404" r:id="rId5"/>
    <p:sldId id="406" r:id="rId6"/>
    <p:sldId id="407" r:id="rId7"/>
    <p:sldId id="398" r:id="rId8"/>
    <p:sldId id="383" r:id="rId9"/>
    <p:sldId id="378" r:id="rId10"/>
    <p:sldId id="379" r:id="rId11"/>
    <p:sldId id="380" r:id="rId12"/>
    <p:sldId id="396" r:id="rId13"/>
    <p:sldId id="409" r:id="rId14"/>
    <p:sldId id="410" r:id="rId15"/>
    <p:sldId id="411" r:id="rId16"/>
    <p:sldId id="415" r:id="rId17"/>
    <p:sldId id="412" r:id="rId18"/>
    <p:sldId id="414" r:id="rId19"/>
    <p:sldId id="324" r:id="rId20"/>
    <p:sldId id="413" r:id="rId21"/>
    <p:sldId id="408" r:id="rId22"/>
  </p:sldIdLst>
  <p:sldSz cx="12192000" cy="6858000"/>
  <p:notesSz cx="7315200" cy="9601200"/>
  <p:embeddedFontLst>
    <p:embeddedFont>
      <p:font typeface="Calibri Light" panose="020F0302020204030204" pitchFamily="34" charset="0"/>
      <p:regular r:id="rId24"/>
      <p:italic r:id="rId25"/>
    </p:embeddedFon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AD3BB-2970-4495-BF1A-AAD18584BE66}">
  <a:tblStyle styleId="{CF2AD3BB-2970-4495-BF1A-AAD18584BE66}" styleName="Table_0"/>
  <a:tblStyle styleId="{DA6E7CED-7ECB-4705-9B29-95F568B9765D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15D947A-CB25-4A54-A8CC-7A063C7F32E1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2"/>
          </a:solidFill>
        </a:fill>
      </a:tcStyle>
    </a:firstRow>
  </a:tblStyle>
  <a:tblStyle styleId="{38F40FFD-31A6-451B-8F2E-07ADEA654A7F}" styleName="Table_3">
    <a:wholeTbl>
      <a:tcTxStyle b="off" i="off">
        <a:font>
          <a:latin typeface="Intel Clear"/>
          <a:ea typeface="Intel Clear"/>
          <a:cs typeface="Intel Clear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3" autoAdjust="0"/>
    <p:restoredTop sz="82163" autoAdjust="0"/>
  </p:normalViewPr>
  <p:slideViewPr>
    <p:cSldViewPr snapToGrid="0">
      <p:cViewPr varScale="1">
        <p:scale>
          <a:sx n="88" d="100"/>
          <a:sy n="8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49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18" y="4620576"/>
            <a:ext cx="5852159" cy="3780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6650" tIns="48300" rIns="96650" bIns="48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13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85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update links to latest content.</a:t>
            </a:r>
            <a:r>
              <a:rPr lang="en-US" baseline="0" dirty="0" smtClean="0"/>
              <a:t>  Maybe move to backup.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0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do: Semantic Metadata -&gt; Thing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example to consensus… protocol binding document?</a:t>
            </a:r>
            <a:r>
              <a:rPr lang="en-US" baseline="0" dirty="0" smtClean="0"/>
              <a:t>  TD?</a:t>
            </a:r>
          </a:p>
          <a:p>
            <a:r>
              <a:rPr lang="en-US" baseline="0" dirty="0" smtClean="0"/>
              <a:t>Have bubble calling out security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6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needs</a:t>
            </a:r>
            <a:r>
              <a:rPr lang="en-US" baseline="0" dirty="0" smtClean="0"/>
              <a:t> a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80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where do we discuss</a:t>
            </a:r>
            <a:r>
              <a:rPr lang="en-US" baseline="0" dirty="0" smtClean="0"/>
              <a:t> protection of the metadata: authorized access, authentication,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91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57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7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7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Radial Gradi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607483" y="4657344"/>
            <a:ext cx="8440283" cy="1233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D54E"/>
              </a:buClr>
              <a:buFont typeface="Noto Sans Symbols"/>
              <a:buNone/>
              <a:defRPr sz="2133" b="0" i="0" u="none" strike="noStrike" cap="none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-1268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584449" y="3372523"/>
            <a:ext cx="10950515" cy="1336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9989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9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11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8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990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651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71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0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99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00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571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3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907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0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5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1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63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6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87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40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1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4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26" Type="http://schemas.openxmlformats.org/officeDocument/2006/relationships/image" Target="../media/image29.tiff"/><Relationship Id="rId39" Type="http://schemas.openxmlformats.org/officeDocument/2006/relationships/image" Target="../media/image42.tiff"/><Relationship Id="rId21" Type="http://schemas.openxmlformats.org/officeDocument/2006/relationships/image" Target="../media/image24.png"/><Relationship Id="rId34" Type="http://schemas.openxmlformats.org/officeDocument/2006/relationships/image" Target="../media/image37.tiff"/><Relationship Id="rId42" Type="http://schemas.openxmlformats.org/officeDocument/2006/relationships/image" Target="../media/image45.tiff"/><Relationship Id="rId47" Type="http://schemas.openxmlformats.org/officeDocument/2006/relationships/image" Target="../media/image50.tiff"/><Relationship Id="rId50" Type="http://schemas.openxmlformats.org/officeDocument/2006/relationships/image" Target="../media/image53.tiff"/><Relationship Id="rId55" Type="http://schemas.openxmlformats.org/officeDocument/2006/relationships/image" Target="../media/image58.png"/><Relationship Id="rId6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29" Type="http://schemas.openxmlformats.org/officeDocument/2006/relationships/image" Target="../media/image32.tiff"/><Relationship Id="rId41" Type="http://schemas.openxmlformats.org/officeDocument/2006/relationships/image" Target="../media/image44.tiff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7.tiff"/><Relationship Id="rId32" Type="http://schemas.openxmlformats.org/officeDocument/2006/relationships/image" Target="../media/image35.tiff"/><Relationship Id="rId37" Type="http://schemas.openxmlformats.org/officeDocument/2006/relationships/image" Target="../media/image40.tiff"/><Relationship Id="rId40" Type="http://schemas.openxmlformats.org/officeDocument/2006/relationships/image" Target="../media/image43.tiff"/><Relationship Id="rId45" Type="http://schemas.openxmlformats.org/officeDocument/2006/relationships/image" Target="../media/image48.tiff"/><Relationship Id="rId53" Type="http://schemas.openxmlformats.org/officeDocument/2006/relationships/image" Target="../media/image56.jpeg"/><Relationship Id="rId58" Type="http://schemas.openxmlformats.org/officeDocument/2006/relationships/image" Target="../media/image61.jpeg"/><Relationship Id="rId5" Type="http://schemas.openxmlformats.org/officeDocument/2006/relationships/image" Target="../media/image8.jpeg"/><Relationship Id="rId15" Type="http://schemas.openxmlformats.org/officeDocument/2006/relationships/image" Target="../media/image18.tiff"/><Relationship Id="rId23" Type="http://schemas.openxmlformats.org/officeDocument/2006/relationships/image" Target="../media/image26.tiff"/><Relationship Id="rId28" Type="http://schemas.openxmlformats.org/officeDocument/2006/relationships/image" Target="../media/image31.tiff"/><Relationship Id="rId36" Type="http://schemas.openxmlformats.org/officeDocument/2006/relationships/image" Target="../media/image39.tiff"/><Relationship Id="rId49" Type="http://schemas.openxmlformats.org/officeDocument/2006/relationships/image" Target="../media/image52.tiff"/><Relationship Id="rId57" Type="http://schemas.openxmlformats.org/officeDocument/2006/relationships/image" Target="../media/image60.png"/><Relationship Id="rId61" Type="http://schemas.openxmlformats.org/officeDocument/2006/relationships/image" Target="../media/image64.jpg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31" Type="http://schemas.openxmlformats.org/officeDocument/2006/relationships/image" Target="../media/image34.tiff"/><Relationship Id="rId44" Type="http://schemas.openxmlformats.org/officeDocument/2006/relationships/image" Target="../media/image47.tiff"/><Relationship Id="rId52" Type="http://schemas.openxmlformats.org/officeDocument/2006/relationships/image" Target="../media/image55.gif"/><Relationship Id="rId60" Type="http://schemas.openxmlformats.org/officeDocument/2006/relationships/image" Target="../media/image63.tiff"/><Relationship Id="rId4" Type="http://schemas.openxmlformats.org/officeDocument/2006/relationships/image" Target="../media/image7.png"/><Relationship Id="rId9" Type="http://schemas.openxmlformats.org/officeDocument/2006/relationships/image" Target="../media/image12.tiff"/><Relationship Id="rId14" Type="http://schemas.openxmlformats.org/officeDocument/2006/relationships/image" Target="../media/image17.tiff"/><Relationship Id="rId22" Type="http://schemas.openxmlformats.org/officeDocument/2006/relationships/image" Target="../media/image25.gif"/><Relationship Id="rId27" Type="http://schemas.openxmlformats.org/officeDocument/2006/relationships/image" Target="../media/image30.tiff"/><Relationship Id="rId30" Type="http://schemas.openxmlformats.org/officeDocument/2006/relationships/image" Target="../media/image33.tiff"/><Relationship Id="rId35" Type="http://schemas.openxmlformats.org/officeDocument/2006/relationships/image" Target="../media/image38.tiff"/><Relationship Id="rId43" Type="http://schemas.openxmlformats.org/officeDocument/2006/relationships/image" Target="../media/image46.tiff"/><Relationship Id="rId48" Type="http://schemas.openxmlformats.org/officeDocument/2006/relationships/image" Target="../media/image51.tiff"/><Relationship Id="rId56" Type="http://schemas.openxmlformats.org/officeDocument/2006/relationships/image" Target="../media/image59.png"/><Relationship Id="rId8" Type="http://schemas.openxmlformats.org/officeDocument/2006/relationships/image" Target="../media/image11.jpe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5" Type="http://schemas.openxmlformats.org/officeDocument/2006/relationships/image" Target="../media/image28.tiff"/><Relationship Id="rId33" Type="http://schemas.openxmlformats.org/officeDocument/2006/relationships/image" Target="../media/image36.tiff"/><Relationship Id="rId38" Type="http://schemas.openxmlformats.org/officeDocument/2006/relationships/image" Target="../media/image41.tiff"/><Relationship Id="rId46" Type="http://schemas.openxmlformats.org/officeDocument/2006/relationships/image" Target="../media/image49.tiff"/><Relationship Id="rId5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3c.github.io/wot/current-practices/wot-practices.html" TargetMode="External"/><Relationship Id="rId3" Type="http://schemas.openxmlformats.org/officeDocument/2006/relationships/hyperlink" Target="https://www.w3.org/" TargetMode="External"/><Relationship Id="rId7" Type="http://schemas.openxmlformats.org/officeDocument/2006/relationships/hyperlink" Target="http://w3c.github.io/wot/charters/wot-white-paper-2016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2016/09/wot-wg-charter.html" TargetMode="External"/><Relationship Id="rId5" Type="http://schemas.openxmlformats.org/officeDocument/2006/relationships/hyperlink" Target="https://www.w3.org/standards/webarch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7483" y="4800600"/>
            <a:ext cx="8440283" cy="14804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Michael </a:t>
            </a:r>
            <a:r>
              <a:rPr lang="en-US" dirty="0" smtClean="0">
                <a:solidFill>
                  <a:srgbClr val="0070C0"/>
                </a:solidFill>
              </a:rPr>
              <a:t>McCool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(presenting)</a:t>
            </a:r>
            <a:r>
              <a:rPr lang="en-US" dirty="0" smtClean="0">
                <a:solidFill>
                  <a:srgbClr val="0070C0"/>
                </a:solidFill>
              </a:rPr>
              <a:t> and Elena Reshetova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NDSS DISS 2018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February 18, 2018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San Diego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449" y="2155371"/>
            <a:ext cx="10950515" cy="2492829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Distributed Security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Risks and Opportunities in the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W3C Web of Things</a:t>
            </a:r>
            <a:endParaRPr lang="en-US" sz="5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2" y="421881"/>
            <a:ext cx="2171999" cy="14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12586419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3717032"/>
            <a:ext cx="216024" cy="237626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feld 10"/>
          <p:cNvSpPr txBox="1"/>
          <p:nvPr/>
        </p:nvSpPr>
        <p:spPr>
          <a:xfrm>
            <a:off x="8976322" y="4674333"/>
            <a:ext cx="1717137" cy="59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Event</a:t>
            </a:r>
            <a:br>
              <a:rPr lang="en-US" sz="1867" dirty="0"/>
            </a:br>
            <a:r>
              <a:rPr lang="en-US" dirty="0" smtClean="0"/>
              <a:t>(sources</a:t>
            </a:r>
            <a:r>
              <a:rPr lang="en-US" dirty="0"/>
              <a:t>, sinks, …)</a:t>
            </a:r>
            <a:endParaRPr lang="en-US" sz="1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is predicated on Web standards being useful fo</a:t>
            </a:r>
            <a:r>
              <a:rPr lang="en-US" dirty="0" smtClean="0">
                <a:solidFill>
                  <a:srgbClr val="002060"/>
                </a:solidFill>
              </a:rPr>
              <a:t>r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endParaRPr lang="en-US" dirty="0" smtClean="0">
              <a:solidFill>
                <a:srgbClr val="002060"/>
              </a:solidFill>
            </a:endParaRP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However, the Web is oriented towards browsers and human-readable information, whereas the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is includes many machine-to-machine communications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technologies generally also assume an active full internet connection. 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devices may only have local network connectivity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Major pain point: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Browser assumptions about certificate revocation checking under HTTPS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Primarily affects use of HTTPS for “local” user interfaces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1: Local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attacker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plan an attack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 system owner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prevent attacks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2</a:t>
            </a:r>
            <a:r>
              <a:rPr lang="en-US" dirty="0" smtClean="0"/>
              <a:t>: Vulnerability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Protocol conversion bridges are vulnerable to attack, and protocol conversion may require “unpacking” data in flight, making it available to interception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system wishing to talk to a </a:t>
            </a: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Thing can access the metadata for a thing and set up an end-to-end encrypted channel directly to that thing, bypassing multiple translation steps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3</a:t>
            </a:r>
            <a:r>
              <a:rPr lang="en-US" dirty="0" smtClean="0"/>
              <a:t>: Endpoint Adaptation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search is relatively expensive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Pathological s</a:t>
            </a:r>
            <a:r>
              <a:rPr lang="en-US" dirty="0" smtClean="0">
                <a:solidFill>
                  <a:srgbClr val="002060"/>
                </a:solidFill>
              </a:rPr>
              <a:t>emantic queries can be created that can consume an unreasonable amount of resources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If semantic discovery services are “open”, then they will be subject to denial of service attacks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discovery is a powerful capability we would like to make available to users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4</a:t>
            </a:r>
            <a:r>
              <a:rPr lang="en-US" dirty="0" smtClean="0"/>
              <a:t>: Semantic Discovery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Issue: Metadata Protection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where do we discuss</a:t>
            </a:r>
            <a:r>
              <a:rPr lang="en-US" baseline="0" dirty="0" smtClean="0"/>
              <a:t> protection of the metadata: authorized access, authentication,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15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8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534599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Thing Description can provide information that can be useful for enabling distributed security mechanisms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How can we make validated and authenticated Thing Descriptions available in a distributed fashion?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What distributed security mechanisms should we support and what information do they need?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Payments/deposits for services: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Interledger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Web of Trust: References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Access Control: Management Thing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Discovery: Distributed discovery services and Thing Directories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Caching and proxies: encrypted state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5</a:t>
            </a:r>
            <a:r>
              <a:rPr lang="en-US" dirty="0" smtClean="0"/>
              <a:t>: Distributed Security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Garage Door opener…</a:t>
            </a:r>
          </a:p>
          <a:p>
            <a:r>
              <a:rPr lang="en-US" dirty="0" smtClean="0"/>
              <a:t>TODO: Show each of the issues in context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38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559" y="1025811"/>
            <a:ext cx="11271292" cy="48836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Main </a:t>
            </a:r>
            <a:r>
              <a:rPr lang="en-US" dirty="0" smtClean="0"/>
              <a:t>W3C </a:t>
            </a:r>
            <a:r>
              <a:rPr lang="en-US" dirty="0" err="1" smtClean="0"/>
              <a:t>WoT</a:t>
            </a:r>
            <a:r>
              <a:rPr lang="en-US" dirty="0" smtClean="0"/>
              <a:t> deliverable and differentiator: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Universal </a:t>
            </a:r>
            <a:r>
              <a:rPr lang="en-US" dirty="0" smtClean="0"/>
              <a:t>metadata format (“Thing Description”) for </a:t>
            </a:r>
            <a:r>
              <a:rPr lang="en-US" dirty="0" err="1" smtClean="0"/>
              <a:t>IoT</a:t>
            </a:r>
            <a:r>
              <a:rPr lang="en-US" dirty="0" smtClean="0"/>
              <a:t> services (“Things”) and associated common Thing abstraction</a:t>
            </a:r>
          </a:p>
          <a:p>
            <a:r>
              <a:rPr lang="en-US" dirty="0" smtClean="0"/>
              <a:t>Use of Web Standards for </a:t>
            </a:r>
            <a:r>
              <a:rPr lang="en-US" dirty="0" err="1" smtClean="0"/>
              <a:t>IoT</a:t>
            </a:r>
            <a:r>
              <a:rPr lang="en-US" dirty="0" smtClean="0"/>
              <a:t> has specific issues: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Local links, HTTPS, and certificates</a:t>
            </a:r>
          </a:p>
          <a:p>
            <a:r>
              <a:rPr lang="en-US" dirty="0" smtClean="0"/>
              <a:t>Use of semantic metadata has specific risks and opportunities: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Vulnerability analysis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Endpoint adaptation vs. link-by-link translation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Preventing denial-of-service attacks on semantic discovery services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966" y="85821"/>
            <a:ext cx="10600216" cy="85344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Footer Placeholder 25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Follow-up 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Plugfest</a:t>
            </a:r>
            <a:r>
              <a:rPr lang="en-US" dirty="0" smtClean="0"/>
              <a:t> – Prague, March 24-25, 2018</a:t>
            </a:r>
            <a:endParaRPr lang="en-US" dirty="0"/>
          </a:p>
          <a:p>
            <a:r>
              <a:rPr lang="en-US" dirty="0" smtClean="0"/>
              <a:t>Interest Group</a:t>
            </a:r>
          </a:p>
          <a:p>
            <a:r>
              <a:rPr lang="en-US" dirty="0" smtClean="0"/>
              <a:t>Working Group</a:t>
            </a:r>
          </a:p>
          <a:p>
            <a:pPr lvl="1"/>
            <a:r>
              <a:rPr lang="en-US" dirty="0" smtClean="0"/>
              <a:t>W3C Web of Things Security and Privacy Considerations</a:t>
            </a:r>
          </a:p>
          <a:p>
            <a:r>
              <a:rPr lang="en-US" dirty="0" smtClean="0"/>
              <a:t>Collaborations</a:t>
            </a:r>
          </a:p>
          <a:p>
            <a:r>
              <a:rPr lang="en-US" dirty="0" smtClean="0"/>
              <a:t>Security Validation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19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06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155" y="1025811"/>
            <a:ext cx="11268696" cy="48836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W3C Web of Things</a:t>
            </a:r>
          </a:p>
          <a:p>
            <a:r>
              <a:rPr lang="en-US" dirty="0" smtClean="0"/>
              <a:t>Risks and Opportunities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Local Links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Vulnerability Analysis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Endpoint Adaptation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Secure Discovery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Distributed Security</a:t>
            </a:r>
          </a:p>
          <a:p>
            <a:r>
              <a:rPr lang="en-US" dirty="0" smtClean="0"/>
              <a:t>Summary and Conclusions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2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448" y="189630"/>
            <a:ext cx="9423834" cy="67885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of Things: Interest Group Members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0310" y="6485481"/>
            <a:ext cx="711200" cy="264771"/>
          </a:xfrm>
        </p:spPr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689" y="1435621"/>
            <a:ext cx="11682013" cy="4232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895" y="4124510"/>
            <a:ext cx="1208045" cy="80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224" y="4223559"/>
            <a:ext cx="820448" cy="82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1" y="3786763"/>
            <a:ext cx="1843017" cy="1474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3" y="4773123"/>
            <a:ext cx="1455907" cy="51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988" y="3512703"/>
            <a:ext cx="1268932" cy="897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479" y="3986692"/>
            <a:ext cx="1099400" cy="1144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2" y="4583900"/>
            <a:ext cx="841699" cy="841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371" y="3194141"/>
            <a:ext cx="625064" cy="625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565" y="3891784"/>
            <a:ext cx="2130641" cy="3595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0" y="2088770"/>
            <a:ext cx="1631816" cy="2452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15" y="2583847"/>
            <a:ext cx="528499" cy="701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33" y="1523596"/>
            <a:ext cx="987207" cy="345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292" y="1505816"/>
            <a:ext cx="1311424" cy="5541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" y="1435408"/>
            <a:ext cx="1537567" cy="4269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75" y="2436242"/>
            <a:ext cx="1186248" cy="6731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2757" y="1562495"/>
            <a:ext cx="924645" cy="456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707" y="1577767"/>
            <a:ext cx="876936" cy="791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391" y="3392404"/>
            <a:ext cx="694267" cy="672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443" y="1447491"/>
            <a:ext cx="1341217" cy="524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310" y="1905723"/>
            <a:ext cx="532960" cy="8174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647" y="1897949"/>
            <a:ext cx="1040241" cy="6501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182" y="5201739"/>
            <a:ext cx="1265077" cy="2585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380" y="1927524"/>
            <a:ext cx="1548196" cy="10603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274" y="2422090"/>
            <a:ext cx="992788" cy="5846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797" y="2442590"/>
            <a:ext cx="1103172" cy="2701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5027" y="2979803"/>
            <a:ext cx="823875" cy="6063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82" y="2774193"/>
            <a:ext cx="882283" cy="491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8484" y="3165665"/>
            <a:ext cx="1006448" cy="4126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73094" y="2865705"/>
            <a:ext cx="1691391" cy="522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65524" y="3151404"/>
            <a:ext cx="1055160" cy="3293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507" y="3598743"/>
            <a:ext cx="1031424" cy="376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043" y="3473862"/>
            <a:ext cx="1174448" cy="8808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892" y="3473862"/>
            <a:ext cx="953097" cy="2815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19870"/>
            <a:ext cx="1200443" cy="9003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88" y="3681628"/>
            <a:ext cx="903643" cy="6454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301" y="1511195"/>
            <a:ext cx="1920023" cy="2728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824" y="2219101"/>
            <a:ext cx="961556" cy="9615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528" y="1875011"/>
            <a:ext cx="1331801" cy="405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3" y="3217687"/>
            <a:ext cx="1035164" cy="62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40" y="4169096"/>
            <a:ext cx="1396920" cy="10492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7" y="5005179"/>
            <a:ext cx="1784195" cy="432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34" y="5121481"/>
            <a:ext cx="912320" cy="6449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833" y="3802499"/>
            <a:ext cx="1850623" cy="1040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4" y="4380629"/>
            <a:ext cx="935665" cy="6138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448" y="5149284"/>
            <a:ext cx="689692" cy="48197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189" y="2577451"/>
            <a:ext cx="604236" cy="604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25" y="2678498"/>
            <a:ext cx="1614748" cy="5021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418842" y="4541680"/>
            <a:ext cx="1524253" cy="9072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78832" y="5318499"/>
            <a:ext cx="1449404" cy="3114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957" y="5134521"/>
            <a:ext cx="1339743" cy="5465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458" y="4735319"/>
            <a:ext cx="808292" cy="2694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262" y="4421975"/>
            <a:ext cx="1260588" cy="6396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569" y="3367473"/>
            <a:ext cx="1338695" cy="631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249" y="3679861"/>
            <a:ext cx="884071" cy="8840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291" y="5408152"/>
            <a:ext cx="1578461" cy="2288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178" y="4027091"/>
            <a:ext cx="901128" cy="4697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28" y="5213609"/>
            <a:ext cx="934897" cy="4674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347" y="2925426"/>
            <a:ext cx="1309208" cy="98190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862" y="1832707"/>
            <a:ext cx="763171" cy="374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8" y="2272381"/>
            <a:ext cx="1856788" cy="305071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5669941" y="3215555"/>
            <a:ext cx="607708" cy="607708"/>
          </a:xfrm>
          <a:prstGeom prst="rect">
            <a:avLst/>
          </a:prstGeom>
        </p:spPr>
      </p:pic>
      <p:pic>
        <p:nvPicPr>
          <p:cNvPr id="68" name="Shape 513" descr="1000px-W3C®_Icon.svg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791" y="1025811"/>
            <a:ext cx="11430060" cy="4883691"/>
          </a:xfrm>
        </p:spPr>
        <p:txBody>
          <a:bodyPr/>
          <a:lstStyle/>
          <a:p>
            <a:r>
              <a:rPr lang="en-US" b="1" dirty="0" smtClean="0"/>
              <a:t>Why this paper?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Necessary to perform security review of standards under development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Paper lists a number of </a:t>
            </a:r>
            <a:r>
              <a:rPr lang="en-US" b="1" dirty="0" smtClean="0"/>
              <a:t>problems</a:t>
            </a:r>
            <a:r>
              <a:rPr lang="en-US" dirty="0" smtClean="0"/>
              <a:t> with the proposed W3C Web of Things standard under development that need to be addressed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paper does </a:t>
            </a:r>
            <a:r>
              <a:rPr lang="en-US" b="1" dirty="0" smtClean="0"/>
              <a:t>not</a:t>
            </a:r>
            <a:r>
              <a:rPr lang="en-US" dirty="0" smtClean="0"/>
              <a:t>, </a:t>
            </a:r>
            <a:r>
              <a:rPr lang="en-US" i="1" dirty="0" smtClean="0"/>
              <a:t>generally</a:t>
            </a:r>
            <a:r>
              <a:rPr lang="en-US" dirty="0" smtClean="0"/>
              <a:t>, propose </a:t>
            </a:r>
            <a:r>
              <a:rPr lang="en-US" b="1" dirty="0" smtClean="0"/>
              <a:t>solutions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Desired outcome: 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D</a:t>
            </a:r>
            <a:r>
              <a:rPr lang="en-US" dirty="0" smtClean="0">
                <a:sym typeface="Wingdings" panose="05000000000000000000" pitchFamily="2" charset="2"/>
              </a:rPr>
              <a:t>iscussion, collaboration, and research to find solutions to these problems.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91" y="85821"/>
            <a:ext cx="10664391" cy="853440"/>
          </a:xfrm>
        </p:spPr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668" y="1025811"/>
            <a:ext cx="11481183" cy="4883691"/>
          </a:xfrm>
        </p:spPr>
        <p:txBody>
          <a:bodyPr/>
          <a:lstStyle/>
          <a:p>
            <a:r>
              <a:rPr lang="en-US" dirty="0" smtClean="0"/>
              <a:t>Working Group within W3C chartered December 2016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Based on ongoing work in an Interest Group by the same name</a:t>
            </a:r>
          </a:p>
          <a:p>
            <a:r>
              <a:rPr lang="en-US" dirty="0" smtClean="0"/>
              <a:t>Target date of December 2018 to deliver specifications for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Thing Description:</a:t>
            </a:r>
            <a:r>
              <a:rPr lang="en-US" dirty="0" smtClean="0"/>
              <a:t> metadata for </a:t>
            </a:r>
            <a:r>
              <a:rPr lang="en-US" dirty="0" err="1" smtClean="0"/>
              <a:t>WoT</a:t>
            </a:r>
            <a:r>
              <a:rPr lang="en-US" dirty="0" smtClean="0"/>
              <a:t>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Scripting API:</a:t>
            </a:r>
            <a:r>
              <a:rPr lang="en-US" dirty="0" smtClean="0"/>
              <a:t> standardized mechanism to consume and expose Thing Descriptions and program the </a:t>
            </a:r>
            <a:r>
              <a:rPr lang="en-US" dirty="0" err="1" smtClean="0"/>
              <a:t>behaviour</a:t>
            </a:r>
            <a:r>
              <a:rPr lang="en-US" dirty="0" smtClean="0"/>
              <a:t> of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Protocol Bindings: </a:t>
            </a:r>
            <a:r>
              <a:rPr lang="en-US" dirty="0" smtClean="0"/>
              <a:t>mappings of </a:t>
            </a:r>
            <a:r>
              <a:rPr lang="en-US" dirty="0" err="1" smtClean="0"/>
              <a:t>WoT</a:t>
            </a:r>
            <a:r>
              <a:rPr lang="en-US" dirty="0" smtClean="0"/>
              <a:t> architecture to various concrete protocols: HTTP, </a:t>
            </a:r>
            <a:r>
              <a:rPr lang="en-US" dirty="0" err="1" smtClean="0"/>
              <a:t>CoAP</a:t>
            </a:r>
            <a:r>
              <a:rPr lang="en-US" dirty="0" smtClean="0"/>
              <a:t>, MQTT, etc.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6984" y="85821"/>
            <a:ext cx="8986198" cy="853440"/>
          </a:xfrm>
        </p:spPr>
        <p:txBody>
          <a:bodyPr/>
          <a:lstStyle/>
          <a:p>
            <a:r>
              <a:rPr lang="en-US" dirty="0" smtClean="0"/>
              <a:t>Web of Things</a:t>
            </a:r>
            <a:endParaRPr lang="en-US" dirty="0"/>
          </a:p>
        </p:txBody>
      </p:sp>
      <p:pic>
        <p:nvPicPr>
          <p:cNvPr id="5" name="Shape 513" descr="1000px-W3C®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592" y="148589"/>
            <a:ext cx="9587690" cy="868681"/>
          </a:xfrm>
        </p:spPr>
        <p:txBody>
          <a:bodyPr anchor="ctr" anchorCtr="0"/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Things: Resources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69" y="1261988"/>
            <a:ext cx="11643832" cy="498641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W3C: World Wide Web Consortium: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https://www.w3.org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of Things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 Group: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https://www.w3.org/WoT/IG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Charter: Leverage web standards and technology to enable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interoperation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https://www.w3.org/standards/webarch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of Things Working Group in the W3C to develop standard recommendations: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www.w3.org/2016/09/wot-wg-charter.html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o-chairs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Matthias Kovatsch (Siemens), Kazuo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Kajimoto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(Panasonic), Michael McCool (Intel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White paper on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w3c.github.io/wot/charters/wot-white-paper-2016.html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practices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w3c.github.io/wot/current-practices/wot-practices.html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Shape 513" descr="1000px-W3C®_Icon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8"/>
          <p:cNvSpPr/>
          <p:nvPr/>
        </p:nvSpPr>
        <p:spPr>
          <a:xfrm>
            <a:off x="9346065" y="1386079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Lua</a:t>
            </a:r>
          </a:p>
        </p:txBody>
      </p:sp>
      <p:sp>
        <p:nvSpPr>
          <p:cNvPr id="6" name="Cloud 48"/>
          <p:cNvSpPr/>
          <p:nvPr/>
        </p:nvSpPr>
        <p:spPr>
          <a:xfrm>
            <a:off x="8400256" y="5070447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OCF</a:t>
            </a:r>
          </a:p>
        </p:txBody>
      </p:sp>
      <p:sp>
        <p:nvSpPr>
          <p:cNvPr id="7" name="角丸四角形 6"/>
          <p:cNvSpPr/>
          <p:nvPr/>
        </p:nvSpPr>
        <p:spPr bwMode="auto">
          <a:xfrm>
            <a:off x="4814591" y="980149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 b="1">
                <a:ea typeface="HG明朝E" panose="02020909000000000000" pitchFamily="17" charset="-128"/>
                <a:cs typeface="Arial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4934238" y="1484206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 Environment</a:t>
            </a:r>
          </a:p>
        </p:txBody>
      </p:sp>
      <p:grpSp>
        <p:nvGrpSpPr>
          <p:cNvPr id="9" name="Group 38"/>
          <p:cNvGrpSpPr/>
          <p:nvPr/>
        </p:nvGrpSpPr>
        <p:grpSpPr>
          <a:xfrm>
            <a:off x="2496873" y="3379394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sz="200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Thing</a:t>
              </a:r>
              <a:br>
                <a:rPr lang="en-US" altLang="ja-JP" sz="200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</a:br>
              <a:r>
                <a:rPr lang="en-US" altLang="ja-JP" sz="200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Description</a:t>
              </a:r>
              <a:endParaRPr lang="en-US" altLang="ja-JP" sz="28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7537432" y="1484205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charset="0"/>
              <a:ea typeface="ヒラギノ角ゴ Pro W3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7896200" y="1974104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3</a:t>
            </a: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. </a:t>
            </a:r>
            <a:r>
              <a:rPr lang="en-US" altLang="ja-JP" sz="2000" b="1" dirty="0" err="1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WoT</a:t>
            </a: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2000" b="1" dirty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Scripting API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for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 browser-like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runtime environment</a:t>
            </a:r>
            <a:endParaRPr lang="en-US" altLang="ja-JP" sz="2000" b="1" dirty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4401194" y="387274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4572339" y="3547492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3885316" y="2492261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7537432" y="4153393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charset="0"/>
              <a:ea typeface="ヒラギノ角ゴ Pro W3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7833920" y="4126793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2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  <a:r>
              <a:rPr lang="en-US" altLang="ja-JP" sz="2000" b="1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877824" y="1121534"/>
            <a:ext cx="404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1. </a:t>
            </a:r>
            <a:r>
              <a:rPr lang="en-US" altLang="ja-JP" sz="2000" b="1" dirty="0" err="1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WoT</a:t>
            </a:r>
            <a:r>
              <a:rPr lang="en-US" altLang="ja-JP" sz="20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2000" b="1" dirty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Thing Description (TD)</a:t>
            </a:r>
            <a:br>
              <a:rPr lang="en-US" altLang="ja-JP" sz="2000" b="1" dirty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>
                <a:latin typeface="+mj-lt"/>
                <a:ea typeface="HG明朝E" panose="02020909000000000000" pitchFamily="17" charset="-128"/>
              </a:rPr>
              <a:t>with simple interaction model</a:t>
            </a:r>
            <a:endParaRPr lang="en-US" altLang="ja-JP" sz="2000" b="1" dirty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03512" y="2478159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Events</a:t>
            </a:r>
          </a:p>
        </p:txBody>
      </p:sp>
      <p:sp>
        <p:nvSpPr>
          <p:cNvPr id="25" name="Cloud 47"/>
          <p:cNvSpPr/>
          <p:nvPr/>
        </p:nvSpPr>
        <p:spPr>
          <a:xfrm>
            <a:off x="1931145" y="1890769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/>
              <a:t>Properties</a:t>
            </a:r>
          </a:p>
        </p:txBody>
      </p:sp>
      <p:sp>
        <p:nvSpPr>
          <p:cNvPr id="26" name="Cloud 48"/>
          <p:cNvSpPr/>
          <p:nvPr/>
        </p:nvSpPr>
        <p:spPr>
          <a:xfrm>
            <a:off x="2705137" y="2336219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Actions</a:t>
            </a:r>
          </a:p>
        </p:txBody>
      </p:sp>
      <p:sp>
        <p:nvSpPr>
          <p:cNvPr id="27" name="Pfeil nach unten 26"/>
          <p:cNvSpPr/>
          <p:nvPr/>
        </p:nvSpPr>
        <p:spPr bwMode="auto">
          <a:xfrm>
            <a:off x="5268187" y="2913992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6520036" y="2347001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4927397" y="3570529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4927397" y="4118805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sp>
        <p:nvSpPr>
          <p:cNvPr id="31" name="角丸四角形 21"/>
          <p:cNvSpPr/>
          <p:nvPr/>
        </p:nvSpPr>
        <p:spPr bwMode="auto">
          <a:xfrm>
            <a:off x="4934238" y="3022253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32" name="縦巻き 49"/>
          <p:cNvSpPr/>
          <p:nvPr/>
        </p:nvSpPr>
        <p:spPr bwMode="auto">
          <a:xfrm>
            <a:off x="5593216" y="1925330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App Script 2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34239" y="4667081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Server</a:t>
            </a:r>
          </a:p>
        </p:txBody>
      </p:sp>
      <p:sp>
        <p:nvSpPr>
          <p:cNvPr id="34" name="角丸四角形 21"/>
          <p:cNvSpPr/>
          <p:nvPr/>
        </p:nvSpPr>
        <p:spPr bwMode="auto">
          <a:xfrm>
            <a:off x="6186088" y="4668419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Client</a:t>
            </a:r>
          </a:p>
        </p:txBody>
      </p:sp>
      <p:sp>
        <p:nvSpPr>
          <p:cNvPr id="35" name="縦巻き 49"/>
          <p:cNvSpPr/>
          <p:nvPr/>
        </p:nvSpPr>
        <p:spPr bwMode="auto">
          <a:xfrm>
            <a:off x="5026074" y="2492319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App Script 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5026117" y="5577596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>
                <a:solidFill>
                  <a:schemeClr val="tx1"/>
                </a:solidFill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261542" y="5577595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>
                <a:solidFill>
                  <a:schemeClr val="tx1"/>
                </a:solidFill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7365166" y="3507470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7833962" y="3570527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>
                <a:solidFill>
                  <a:schemeClr val="tx1"/>
                </a:solidFill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7464152" y="514245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41" name="Cloud 48"/>
          <p:cNvSpPr/>
          <p:nvPr/>
        </p:nvSpPr>
        <p:spPr>
          <a:xfrm>
            <a:off x="7824192" y="546572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CoAP</a:t>
            </a:r>
          </a:p>
        </p:txBody>
      </p:sp>
      <p:sp>
        <p:nvSpPr>
          <p:cNvPr id="42" name="Cloud 48"/>
          <p:cNvSpPr/>
          <p:nvPr/>
        </p:nvSpPr>
        <p:spPr>
          <a:xfrm>
            <a:off x="8692606" y="5455997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/>
              <a:t>OneM2M</a:t>
            </a:r>
          </a:p>
        </p:txBody>
      </p:sp>
      <p:sp>
        <p:nvSpPr>
          <p:cNvPr id="43" name="Cloud 48"/>
          <p:cNvSpPr/>
          <p:nvPr/>
        </p:nvSpPr>
        <p:spPr>
          <a:xfrm>
            <a:off x="8184233" y="965991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JavaScript</a:t>
            </a:r>
          </a:p>
        </p:txBody>
      </p:sp>
      <p:sp>
        <p:nvSpPr>
          <p:cNvPr id="44" name="Cloud 48"/>
          <p:cNvSpPr/>
          <p:nvPr/>
        </p:nvSpPr>
        <p:spPr>
          <a:xfrm>
            <a:off x="9192344" y="5074359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BACnet</a:t>
            </a:r>
          </a:p>
        </p:txBody>
      </p:sp>
      <p:sp>
        <p:nvSpPr>
          <p:cNvPr id="45" name="Wolkenförmige Legende 44"/>
          <p:cNvSpPr/>
          <p:nvPr/>
        </p:nvSpPr>
        <p:spPr>
          <a:xfrm>
            <a:off x="1919536" y="4638399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Things can be in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client and/or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server role: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Servient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Cloud 48"/>
          <p:cNvSpPr/>
          <p:nvPr/>
        </p:nvSpPr>
        <p:spPr>
          <a:xfrm>
            <a:off x="9724976" y="5455997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Shape 512"/>
          <p:cNvSpPr txBox="1">
            <a:spLocks/>
          </p:cNvSpPr>
          <p:nvPr/>
        </p:nvSpPr>
        <p:spPr>
          <a:xfrm>
            <a:off x="2017141" y="170390"/>
            <a:ext cx="9113398" cy="848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Clr>
                <a:srgbClr val="000000"/>
              </a:buClr>
              <a:buSzPct val="25000"/>
            </a:pPr>
            <a:r>
              <a:rPr lang="en-US" sz="3600" dirty="0" err="1" smtClean="0"/>
              <a:t>WoT</a:t>
            </a:r>
            <a:r>
              <a:rPr lang="en-US" sz="3600" dirty="0" smtClean="0"/>
              <a:t>: </a:t>
            </a:r>
            <a:r>
              <a:rPr lang="en-US" sz="3600" dirty="0" smtClean="0"/>
              <a:t>Deliverables/Architecture</a:t>
            </a:r>
            <a:endParaRPr lang="en-US" sz="3600" dirty="0"/>
          </a:p>
        </p:txBody>
      </p:sp>
      <p:pic>
        <p:nvPicPr>
          <p:cNvPr id="48" name="Shape 513" descr="1000px-W3C®_Icon.sv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45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960" y="127404"/>
            <a:ext cx="9758107" cy="936761"/>
          </a:xfrm>
        </p:spPr>
        <p:txBody>
          <a:bodyPr anchor="ctr" anchorCtr="0"/>
          <a:lstStyle/>
          <a:p>
            <a:pPr>
              <a:lnSpc>
                <a:spcPts val="3733"/>
              </a:lnSpc>
            </a:pP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Key Deliverable: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Thing Description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570" y="1234440"/>
            <a:ext cx="4050088" cy="5013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Standardized Metadata 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Protocol-independent description of network APIs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and security requirements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models and constraints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Semantic annotation</a:t>
            </a: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9" y="1388009"/>
            <a:ext cx="6636648" cy="2709077"/>
          </a:xfrm>
          <a:prstGeom prst="rect">
            <a:avLst/>
          </a:prstGeom>
        </p:spPr>
      </p:pic>
      <p:pic>
        <p:nvPicPr>
          <p:cNvPr id="7" name="Shape 369" descr="1000px-W3C®_Icon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928" y="34348"/>
            <a:ext cx="1635000" cy="1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 Description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Rectangle 3"/>
          <p:cNvSpPr/>
          <p:nvPr/>
        </p:nvSpPr>
        <p:spPr>
          <a:xfrm>
            <a:off x="1991544" y="1556793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Wolkenförmige Legende 3"/>
          <p:cNvSpPr/>
          <p:nvPr/>
        </p:nvSpPr>
        <p:spPr>
          <a:xfrm>
            <a:off x="2351584" y="667295"/>
            <a:ext cx="1656184" cy="864096"/>
          </a:xfrm>
          <a:prstGeom prst="cloudCallout">
            <a:avLst>
              <a:gd name="adj1" fmla="val -15913"/>
              <a:gd name="adj2" fmla="val 82407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JSON-LD</a:t>
            </a:r>
            <a:br>
              <a:rPr lang="de-DE" sz="1800" dirty="0"/>
            </a:br>
            <a:r>
              <a:rPr lang="de-DE" sz="1800" dirty="0"/>
              <a:t>(</a:t>
            </a:r>
            <a:r>
              <a:rPr lang="de-DE" sz="1800" dirty="0" err="1"/>
              <a:t>Linked</a:t>
            </a:r>
            <a:r>
              <a:rPr lang="de-DE" sz="1800" dirty="0"/>
              <a:t> Data)</a:t>
            </a:r>
          </a:p>
        </p:txBody>
      </p:sp>
      <p:sp>
        <p:nvSpPr>
          <p:cNvPr id="6" name="Wolkenförmige Legende 5"/>
          <p:cNvSpPr/>
          <p:nvPr/>
        </p:nvSpPr>
        <p:spPr>
          <a:xfrm>
            <a:off x="7769119" y="2564904"/>
            <a:ext cx="2016224" cy="864096"/>
          </a:xfrm>
          <a:prstGeom prst="cloudCallout">
            <a:avLst>
              <a:gd name="adj1" fmla="val -64018"/>
              <a:gd name="adj2" fmla="val -47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 err="1"/>
              <a:t>domain-specific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7" name="Wolkenförmige Legende 6"/>
          <p:cNvSpPr/>
          <p:nvPr/>
        </p:nvSpPr>
        <p:spPr>
          <a:xfrm>
            <a:off x="7968208" y="4725144"/>
            <a:ext cx="2016224" cy="864096"/>
          </a:xfrm>
          <a:prstGeom prst="cloudCallout">
            <a:avLst>
              <a:gd name="adj1" fmla="val -50547"/>
              <a:gd name="adj2" fmla="val 6354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 Schema</a:t>
            </a:r>
          </a:p>
        </p:txBody>
      </p:sp>
      <p:sp>
        <p:nvSpPr>
          <p:cNvPr id="8" name="Wolkenförmige Legende 7"/>
          <p:cNvSpPr/>
          <p:nvPr/>
        </p:nvSpPr>
        <p:spPr>
          <a:xfrm>
            <a:off x="8148021" y="739303"/>
            <a:ext cx="1908420" cy="1008112"/>
          </a:xfrm>
          <a:prstGeom prst="cloudCallout">
            <a:avLst>
              <a:gd name="adj1" fmla="val -43792"/>
              <a:gd name="adj2" fmla="val 7926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36000" rtlCol="0" anchor="ctr"/>
          <a:lstStyle/>
          <a:p>
            <a:pPr algn="ctr"/>
            <a:r>
              <a:rPr lang="de-DE" sz="1800" dirty="0"/>
              <a:t>W3C WoT TD</a:t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6953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736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3206915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Geschweifte Klammer rechts 3"/>
          <p:cNvSpPr/>
          <p:nvPr/>
        </p:nvSpPr>
        <p:spPr>
          <a:xfrm>
            <a:off x="8688288" y="404665"/>
            <a:ext cx="216024" cy="36724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4293096"/>
            <a:ext cx="216024" cy="26642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feld 8"/>
          <p:cNvSpPr txBox="1"/>
          <p:nvPr/>
        </p:nvSpPr>
        <p:spPr>
          <a:xfrm>
            <a:off x="8913838" y="2010035"/>
            <a:ext cx="109036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Property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976322" y="5394411"/>
            <a:ext cx="8499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1.3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</TotalTime>
  <Words>2167</Words>
  <Application>Microsoft Office PowerPoint</Application>
  <PresentationFormat>Widescreen</PresentationFormat>
  <Paragraphs>426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Noto Sans Symbols</vt:lpstr>
      <vt:lpstr>Calibri Light</vt:lpstr>
      <vt:lpstr>Arial</vt:lpstr>
      <vt:lpstr>Wingdings</vt:lpstr>
      <vt:lpstr>Consolas</vt:lpstr>
      <vt:lpstr>Calibri</vt:lpstr>
      <vt:lpstr>ヒラギノ角ゴ Pro W3</vt:lpstr>
      <vt:lpstr>HG明朝E</vt:lpstr>
      <vt:lpstr>Office Theme</vt:lpstr>
      <vt:lpstr>1_Office Theme</vt:lpstr>
      <vt:lpstr>Distributed Security  Risks and Opportunities in the  W3C Web of Things</vt:lpstr>
      <vt:lpstr>Outline</vt:lpstr>
      <vt:lpstr>Goals</vt:lpstr>
      <vt:lpstr>Web of Things</vt:lpstr>
      <vt:lpstr>Web of Things: Resources and Links</vt:lpstr>
      <vt:lpstr>PowerPoint Presentation</vt:lpstr>
      <vt:lpstr>WoT Key Deliverable: Thing Description</vt:lpstr>
      <vt:lpstr>Thing Description Example</vt:lpstr>
      <vt:lpstr>PowerPoint Presentation</vt:lpstr>
      <vt:lpstr>PowerPoint Presentation</vt:lpstr>
      <vt:lpstr>Problem 1: Local Links</vt:lpstr>
      <vt:lpstr>Problem 2: Vulnerability Analysis</vt:lpstr>
      <vt:lpstr>Problem 3: Endpoint Adaptation</vt:lpstr>
      <vt:lpstr>Problem 4: Semantic Discovery</vt:lpstr>
      <vt:lpstr>Further Issue: Metadata Protection</vt:lpstr>
      <vt:lpstr>Problem 5: Distributed Security</vt:lpstr>
      <vt:lpstr>Example</vt:lpstr>
      <vt:lpstr>Summary</vt:lpstr>
      <vt:lpstr>Follow-up Actions</vt:lpstr>
      <vt:lpstr>Web of Things: Interest Group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Eric</dc:creator>
  <cp:keywords>CTPClassification=CTP_IC:VisualMarkings=, CTPClassification=CTP_IC</cp:keywords>
  <cp:lastModifiedBy>Mccool, Michael</cp:lastModifiedBy>
  <cp:revision>354</cp:revision>
  <cp:lastPrinted>2017-07-11T17:19:20Z</cp:lastPrinted>
  <dcterms:modified xsi:type="dcterms:W3CDTF">2018-02-12T14:08:25Z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a9d0a3df-2c9c-480f-9b3f-87a3bf1e917e</vt:lpwstr>
  </property>
  <property fmtid="{D5CDD505-2E9C-101B-9397-08002B2CF9AE}" pid="3" name="CTP_BU">
    <vt:lpwstr>SSG ENABLING GROUP</vt:lpwstr>
  </property>
  <property fmtid="{D5CDD505-2E9C-101B-9397-08002B2CF9AE}" pid="4" name="CTP_TimeStamp">
    <vt:lpwstr>2018-02-12 14:08:20Z</vt:lpwstr>
  </property>
  <property fmtid="{D5CDD505-2E9C-101B-9397-08002B2CF9AE}" pid="5" name="CTPClassification">
    <vt:lpwstr>CTP_IC</vt:lpwstr>
  </property>
</Properties>
</file>